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  <p:sldId id="262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0" r:id="rId20"/>
    <p:sldId id="281" r:id="rId21"/>
    <p:sldId id="275" r:id="rId22"/>
    <p:sldId id="276" r:id="rId23"/>
    <p:sldId id="277" r:id="rId24"/>
    <p:sldId id="278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3" r:id="rId36"/>
    <p:sldId id="294" r:id="rId37"/>
    <p:sldId id="291" r:id="rId38"/>
    <p:sldId id="292" r:id="rId39"/>
    <p:sldId id="295" r:id="rId4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2532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0FD12-4E09-421C-93A1-30055CF13DAC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3B195-9974-40E3-8FE8-6B3F332B6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187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B2705-5ABC-4F20-914C-FC6F2E1A20D0}" type="datetime1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pPr/>
              <a:t>‹#›</a:t>
            </a:fld>
            <a:r>
              <a:rPr lang="en-US" altLang="ko-KR" dirty="0" smtClean="0"/>
              <a:t>/36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214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490E9-8E55-4D55-9FB1-7844BEF3F2D3}" type="datetime1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85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2642-FD6D-4B09-8FC5-BB2FD61B424B}" type="datetime1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50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DAA3B-A1D4-45BA-A3C0-5B504409841D}" type="datetime1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pPr/>
              <a:t>‹#›</a:t>
            </a:fld>
            <a:r>
              <a:rPr lang="en-US" altLang="ko-KR" dirty="0" smtClean="0"/>
              <a:t>/37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38247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A6043-10D2-4162-A4FC-0F3AFD8013B8}" type="datetime1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pPr/>
              <a:t>‹#›</a:t>
            </a:fld>
            <a:r>
              <a:rPr lang="en-US" altLang="ko-KR" dirty="0" smtClean="0"/>
              <a:t>/36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903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0AA2-77AB-4FC8-990F-BD5463BCB731}" type="datetime1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311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D95B-7EDD-4858-BC5B-FC1D4C65ACD8}" type="datetime1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pPr/>
              <a:t>‹#›</a:t>
            </a:fld>
            <a:r>
              <a:rPr lang="en-US" altLang="ko-KR" dirty="0" smtClean="0"/>
              <a:t>/36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9389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D7C1-33FC-476F-9312-21D2F589A80B}" type="datetime1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pPr/>
              <a:t>‹#›</a:t>
            </a:fld>
            <a:r>
              <a:rPr lang="en-US" altLang="ko-KR" dirty="0" smtClean="0"/>
              <a:t>/36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39395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7DFE-6BA3-4D6D-AB2C-3734085D49C9}" type="datetime1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pPr/>
              <a:t>‹#›</a:t>
            </a:fld>
            <a:r>
              <a:rPr lang="en-US" altLang="ko-KR" dirty="0" smtClean="0"/>
              <a:t>/36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7812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238B-5335-4ACF-A76B-F0D12E2D8D8F}" type="datetime1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65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FB0B-101B-4378-895E-F2F1CAE67E5B}" type="datetime1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528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4B6A9-F1EB-49C0-9FE3-791C9A1B84A0}" type="datetime1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40A16-9E79-4440-9F99-C0D8AA20458D}" type="slidenum">
              <a:rPr lang="ko-KR" altLang="en-US" smtClean="0"/>
              <a:pPr/>
              <a:t>‹#›</a:t>
            </a:fld>
            <a:r>
              <a:rPr lang="en-US" altLang="ko-KR" dirty="0" smtClean="0"/>
              <a:t>/36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41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2025" y="1288679"/>
            <a:ext cx="5071645" cy="1831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dirty="0">
                <a:latin typeface="+mn-ea"/>
              </a:rPr>
              <a:t>Object Detection:</a:t>
            </a:r>
          </a:p>
          <a:p>
            <a:pPr algn="ctr">
              <a:lnSpc>
                <a:spcPct val="150000"/>
              </a:lnSpc>
            </a:pPr>
            <a:r>
              <a:rPr lang="en-US" altLang="ko-KR" sz="3600" dirty="0" smtClean="0">
                <a:latin typeface="+mn-ea"/>
              </a:rPr>
              <a:t>‘1-Stage Detector’ </a:t>
            </a:r>
            <a:r>
              <a:rPr lang="ko-KR" altLang="en-US" sz="3600" dirty="0">
                <a:latin typeface="+mn-ea"/>
              </a:rPr>
              <a:t>소개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75502" y="3287291"/>
            <a:ext cx="465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(R-CNN, Fast R-CNN, Faster R-CNN</a:t>
            </a:r>
            <a:r>
              <a:rPr lang="ko-KR" altLang="en-US" dirty="0" smtClean="0"/>
              <a:t>을 중심으로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74108" y="5620916"/>
            <a:ext cx="265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자료출처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Fastcampus</a:t>
            </a:r>
            <a:r>
              <a:rPr lang="en-US" altLang="ko-KR" dirty="0" smtClean="0"/>
              <a:t>  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99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722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Background: </a:t>
            </a:r>
            <a:r>
              <a:rPr lang="ko-KR" altLang="en-US" sz="2800" b="1" dirty="0" smtClean="0">
                <a:latin typeface="+mn-ea"/>
              </a:rPr>
              <a:t>전통적인 </a:t>
            </a:r>
            <a:r>
              <a:rPr lang="en-US" altLang="ko-KR" sz="2800" b="1" dirty="0" smtClean="0">
                <a:latin typeface="+mn-ea"/>
              </a:rPr>
              <a:t>Detection </a:t>
            </a:r>
            <a:r>
              <a:rPr lang="ko-KR" altLang="en-US" sz="2800" b="1" dirty="0" smtClean="0">
                <a:latin typeface="+mn-ea"/>
              </a:rPr>
              <a:t>알고리즘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76250" y="1095224"/>
            <a:ext cx="56741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000" dirty="0" smtClean="0">
                <a:latin typeface="+mn-ea"/>
              </a:rPr>
              <a:t>Sliding Window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000" b="1" u="sng" dirty="0" smtClean="0">
                <a:latin typeface="+mn-ea"/>
              </a:rPr>
              <a:t>Selective Search</a:t>
            </a:r>
            <a:r>
              <a:rPr lang="en-US" altLang="ko-KR" sz="2000" b="1" dirty="0" smtClean="0">
                <a:latin typeface="+mn-ea"/>
              </a:rPr>
              <a:t>: DL </a:t>
            </a:r>
            <a:r>
              <a:rPr lang="ko-KR" altLang="en-US" sz="2000" b="1" dirty="0" smtClean="0">
                <a:latin typeface="+mn-ea"/>
              </a:rPr>
              <a:t>이전 방법 중 가장 우수</a:t>
            </a:r>
            <a:endParaRPr lang="ko-KR" altLang="en-US" sz="2000" b="1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110887"/>
            <a:ext cx="8667749" cy="3511067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386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6308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R-CNN</a:t>
            </a:r>
            <a:r>
              <a:rPr lang="en-US" altLang="ko-KR" sz="2400" b="1" dirty="0" smtClean="0">
                <a:latin typeface="+mn-ea"/>
              </a:rPr>
              <a:t>, Region-based CNN (</a:t>
            </a:r>
            <a:r>
              <a:rPr lang="en-US" altLang="ko-KR" sz="2400" b="1" dirty="0" err="1" smtClean="0">
                <a:latin typeface="+mn-ea"/>
              </a:rPr>
              <a:t>CVPR</a:t>
            </a:r>
            <a:r>
              <a:rPr lang="en-US" altLang="ko-KR" sz="2400" b="1" dirty="0" smtClean="0">
                <a:latin typeface="+mn-ea"/>
              </a:rPr>
              <a:t> 2014)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380664"/>
            <a:ext cx="8134350" cy="4240246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323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3185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R-CNN: Overview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047"/>
          <a:stretch/>
        </p:blipFill>
        <p:spPr>
          <a:xfrm>
            <a:off x="538047" y="1475914"/>
            <a:ext cx="8011612" cy="431528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377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3040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R-CNN: Warping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33" y="1558686"/>
            <a:ext cx="8067675" cy="3789601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796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470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R-CNN: Feature Extraction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96" y="1624693"/>
            <a:ext cx="8177212" cy="3504519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190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4737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R-CNN: </a:t>
            </a:r>
            <a:r>
              <a:rPr lang="en-US" altLang="ko-KR" sz="2800" b="1" dirty="0" err="1" smtClean="0">
                <a:latin typeface="+mn-ea"/>
              </a:rPr>
              <a:t>SVM</a:t>
            </a:r>
            <a:r>
              <a:rPr lang="en-US" altLang="ko-KR" sz="2800" b="1" dirty="0" smtClean="0">
                <a:latin typeface="+mn-ea"/>
              </a:rPr>
              <a:t> Classification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750888"/>
            <a:ext cx="8562975" cy="3264024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319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5988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R-CNN: Bounding Box Regression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39" y="1061217"/>
            <a:ext cx="8124330" cy="17488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25" y="3013868"/>
            <a:ext cx="6510338" cy="2934937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699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6360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R-CNN: Performance – </a:t>
            </a:r>
            <a:r>
              <a:rPr lang="en-US" altLang="ko-KR" sz="2800" b="1" dirty="0" err="1" smtClean="0">
                <a:latin typeface="+mn-ea"/>
              </a:rPr>
              <a:t>ILSVRC</a:t>
            </a:r>
            <a:r>
              <a:rPr lang="en-US" altLang="ko-KR" sz="2800" b="1" dirty="0" smtClean="0">
                <a:latin typeface="+mn-ea"/>
              </a:rPr>
              <a:t> 2013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752600"/>
            <a:ext cx="8658808" cy="3330311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006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2310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R-CNN: </a:t>
            </a:r>
            <a:r>
              <a:rPr lang="ko-KR" altLang="en-US" sz="2800" b="1" dirty="0" smtClean="0">
                <a:latin typeface="+mn-ea"/>
              </a:rPr>
              <a:t>단점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" y="1602432"/>
            <a:ext cx="8258175" cy="3483918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00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3826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latin typeface="+mn-ea"/>
              </a:rPr>
              <a:t>SPP</a:t>
            </a:r>
            <a:r>
              <a:rPr lang="en-US" altLang="ko-KR" sz="2800" b="1" dirty="0" smtClean="0">
                <a:latin typeface="+mn-ea"/>
              </a:rPr>
              <a:t>-Net (</a:t>
            </a:r>
            <a:r>
              <a:rPr lang="en-US" altLang="ko-KR" sz="2800" b="1" dirty="0" err="1" smtClean="0">
                <a:latin typeface="+mn-ea"/>
              </a:rPr>
              <a:t>ECCV</a:t>
            </a:r>
            <a:r>
              <a:rPr lang="en-US" altLang="ko-KR" sz="2800" b="1" dirty="0" smtClean="0">
                <a:latin typeface="+mn-ea"/>
              </a:rPr>
              <a:t> 2014)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066339"/>
            <a:ext cx="8409597" cy="5139198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253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145" y="334224"/>
            <a:ext cx="3954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Object Detection</a:t>
            </a:r>
            <a:r>
              <a:rPr lang="ko-KR" altLang="en-US" sz="2800" b="1" dirty="0" smtClean="0">
                <a:latin typeface="+mn-ea"/>
              </a:rPr>
              <a:t>이란</a:t>
            </a:r>
            <a:r>
              <a:rPr lang="en-US" altLang="ko-KR" sz="2800" b="1" dirty="0" smtClean="0">
                <a:latin typeface="+mn-ea"/>
              </a:rPr>
              <a:t>?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416145" y="1595729"/>
            <a:ext cx="8218404" cy="3562350"/>
            <a:chOff x="416145" y="1838325"/>
            <a:chExt cx="8218404" cy="35623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145" y="1838325"/>
              <a:ext cx="8218404" cy="35623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781300" y="2362200"/>
              <a:ext cx="29780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  <a:latin typeface="+mn-ea"/>
                </a:rPr>
                <a:t>Regression + Classification</a:t>
              </a:r>
              <a:endParaRPr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47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5921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latin typeface="+mn-ea"/>
              </a:rPr>
              <a:t>SPP</a:t>
            </a:r>
            <a:r>
              <a:rPr lang="en-US" altLang="ko-KR" sz="2800" b="1" dirty="0" smtClean="0">
                <a:latin typeface="+mn-ea"/>
              </a:rPr>
              <a:t>-Net: Spatial Pyramid Pooling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879445"/>
            <a:ext cx="8281987" cy="373078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528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7769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 R-CNN(</a:t>
            </a:r>
            <a:r>
              <a:rPr lang="en-US" altLang="ko-KR" sz="2800" b="1" dirty="0" err="1" smtClean="0">
                <a:latin typeface="+mn-ea"/>
              </a:rPr>
              <a:t>ICCV</a:t>
            </a:r>
            <a:r>
              <a:rPr lang="en-US" altLang="ko-KR" sz="2800" b="1" dirty="0" smtClean="0">
                <a:latin typeface="+mn-ea"/>
              </a:rPr>
              <a:t> 2015): R-CNN</a:t>
            </a:r>
            <a:r>
              <a:rPr lang="ko-KR" altLang="en-US" sz="2800" b="1" dirty="0" smtClean="0">
                <a:latin typeface="+mn-ea"/>
              </a:rPr>
              <a:t>의 속도 개선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4" y="1380664"/>
            <a:ext cx="8650965" cy="399573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479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3986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 R-CNN: Overview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143000"/>
            <a:ext cx="8524875" cy="457200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121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43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 R-CNN: </a:t>
            </a:r>
            <a:r>
              <a:rPr lang="en-US" altLang="ko-KR" sz="2800" b="1" dirty="0" err="1" smtClean="0">
                <a:latin typeface="+mn-ea"/>
              </a:rPr>
              <a:t>RoI</a:t>
            </a:r>
            <a:r>
              <a:rPr lang="en-US" altLang="ko-KR" sz="2800" b="1" dirty="0" smtClean="0">
                <a:latin typeface="+mn-ea"/>
              </a:rPr>
              <a:t> Pooling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51" y="1514014"/>
            <a:ext cx="8591649" cy="416288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37345" y="1939895"/>
            <a:ext cx="1194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i="1" dirty="0" smtClean="0">
                <a:latin typeface="+mn-ea"/>
              </a:rPr>
              <a:t>by Selective Search</a:t>
            </a:r>
            <a:endParaRPr lang="ko-KR" altLang="en-US" sz="900" i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4184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3764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 R-CNN: Training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4" y="1584393"/>
            <a:ext cx="7439025" cy="4273482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353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4565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 R-CNN: Performance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72" y="1747114"/>
            <a:ext cx="8591550" cy="314873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146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6651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 R-CNN: need a real-time system!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655007"/>
            <a:ext cx="8587593" cy="310598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302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2602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Faster R-CNN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58" y="1237789"/>
            <a:ext cx="8210550" cy="390732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995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4323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Faster R-CNN: Overview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27581"/>
            <a:ext cx="7854334" cy="4739831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487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4302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Faster R-CNN: </a:t>
            </a:r>
            <a:r>
              <a:rPr lang="en-US" altLang="ko-KR" sz="2800" b="1" dirty="0" err="1" smtClean="0">
                <a:latin typeface="+mn-ea"/>
              </a:rPr>
              <a:t>RPN</a:t>
            </a:r>
            <a:r>
              <a:rPr lang="en-US" altLang="ko-KR" sz="2800" b="1" dirty="0" smtClean="0">
                <a:latin typeface="+mn-ea"/>
              </a:rPr>
              <a:t>(1/3)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47700" y="980554"/>
            <a:ext cx="3990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err="1" smtClean="0">
                <a:latin typeface="+mn-ea"/>
              </a:rPr>
              <a:t>RPN</a:t>
            </a:r>
            <a:r>
              <a:rPr lang="en-US" altLang="ko-KR" sz="2000" b="1" i="1" dirty="0" smtClean="0">
                <a:latin typeface="+mn-ea"/>
              </a:rPr>
              <a:t>(Region proposal network)</a:t>
            </a:r>
            <a:endParaRPr lang="ko-KR" altLang="en-US" sz="2000" b="1" i="1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166938"/>
            <a:ext cx="7891685" cy="2741222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92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2869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Input &amp; Output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264297"/>
            <a:ext cx="7935099" cy="4238624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98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4302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Faster R-CNN: </a:t>
            </a:r>
            <a:r>
              <a:rPr lang="en-US" altLang="ko-KR" sz="2800" b="1" dirty="0" err="1" smtClean="0">
                <a:latin typeface="+mn-ea"/>
              </a:rPr>
              <a:t>RPN</a:t>
            </a:r>
            <a:r>
              <a:rPr lang="en-US" altLang="ko-KR" sz="2800" b="1" dirty="0" smtClean="0">
                <a:latin typeface="+mn-ea"/>
              </a:rPr>
              <a:t>(2/3)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1609725"/>
            <a:ext cx="8886825" cy="363855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623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4302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Faster R-CNN: </a:t>
            </a:r>
            <a:r>
              <a:rPr lang="en-US" altLang="ko-KR" sz="2800" b="1" dirty="0" err="1" smtClean="0">
                <a:latin typeface="+mn-ea"/>
              </a:rPr>
              <a:t>RPN</a:t>
            </a:r>
            <a:r>
              <a:rPr lang="en-US" altLang="ko-KR" sz="2800" b="1" dirty="0" smtClean="0">
                <a:latin typeface="+mn-ea"/>
              </a:rPr>
              <a:t>(3/3)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6" y="1595817"/>
            <a:ext cx="8686800" cy="389897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486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5078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Faster R-CNN: Anchor Boxes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97" y="1619250"/>
            <a:ext cx="8632900" cy="3643312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612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4969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Faster R-CNN: Training </a:t>
            </a:r>
            <a:r>
              <a:rPr lang="en-US" altLang="ko-KR" sz="2800" b="1" dirty="0" err="1" smtClean="0">
                <a:latin typeface="+mn-ea"/>
              </a:rPr>
              <a:t>RPN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08" y="1674524"/>
            <a:ext cx="8191500" cy="3368963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77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4100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Faster R-CNN: Training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877766"/>
            <a:ext cx="8529637" cy="340384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220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pPr/>
              <a:t>35</a:t>
            </a:fld>
            <a:r>
              <a:rPr lang="en-US" altLang="ko-KR" smtClean="0"/>
              <a:t>/36</a:t>
            </a:r>
            <a:endParaRPr lang="ko-KR" altLang="en-US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91" y="1231900"/>
            <a:ext cx="8890809" cy="50117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80400" y="3302000"/>
            <a:ext cx="70884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latin typeface="+mn-ea"/>
              </a:rPr>
              <a:t>NMS: </a:t>
            </a:r>
            <a:r>
              <a:rPr lang="ko-KR" altLang="en-US" sz="600" dirty="0" err="1" smtClean="0">
                <a:latin typeface="+mn-ea"/>
              </a:rPr>
              <a:t>중복제거</a:t>
            </a:r>
            <a:endParaRPr lang="ko-KR" altLang="en-US" sz="6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886" y="334224"/>
            <a:ext cx="4314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Faster R-CNN: </a:t>
            </a:r>
            <a:r>
              <a:rPr lang="en-US" altLang="ko-KR" sz="2800" b="1" dirty="0" smtClean="0">
                <a:latin typeface="+mn-ea"/>
              </a:rPr>
              <a:t>Inference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03049" y="27305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①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76149" y="612551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②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11728" y="260761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③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2028" y="444911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④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38828" y="458881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⑤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1368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pPr/>
              <a:t>36</a:t>
            </a:fld>
            <a:r>
              <a:rPr lang="en-US" altLang="ko-KR" smtClean="0"/>
              <a:t>/36</a:t>
            </a:r>
            <a:endParaRPr lang="ko-KR" alt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91886" y="334224"/>
            <a:ext cx="7348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(</a:t>
            </a:r>
            <a:r>
              <a:rPr lang="ko-KR" altLang="en-US" sz="2800" b="1" dirty="0" smtClean="0">
                <a:latin typeface="+mn-ea"/>
              </a:rPr>
              <a:t>참고</a:t>
            </a:r>
            <a:r>
              <a:rPr lang="en-US" altLang="ko-KR" sz="2800" b="1" dirty="0" smtClean="0">
                <a:latin typeface="+mn-ea"/>
              </a:rPr>
              <a:t>) NMS(None Maximum Suppression)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1231900"/>
            <a:ext cx="2803525" cy="498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44" y="1231901"/>
            <a:ext cx="2803524" cy="498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4051300" y="3302000"/>
            <a:ext cx="952500" cy="101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978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3769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Faster R-CNN: Result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33" y="1380664"/>
            <a:ext cx="8258175" cy="427672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152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33800" y="2924175"/>
            <a:ext cx="1265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n-ea"/>
              </a:rPr>
              <a:t>Q&amp;A</a:t>
            </a:r>
            <a:endParaRPr lang="ko-KR" altLang="en-US" sz="3600" b="1" dirty="0">
              <a:latin typeface="+mn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045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pPr/>
              <a:t>39</a:t>
            </a:fld>
            <a:r>
              <a:rPr lang="en-US" altLang="ko-KR" smtClean="0"/>
              <a:t>/36</a:t>
            </a:r>
            <a:endParaRPr lang="ko-KR" altLang="en-US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0" y="787818"/>
            <a:ext cx="8969480" cy="505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88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72" y="923464"/>
            <a:ext cx="8667750" cy="3845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1886" y="334224"/>
            <a:ext cx="418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Paper List - since ‘2014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91886" y="6268985"/>
            <a:ext cx="7315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source: </a:t>
            </a:r>
            <a:r>
              <a:rPr lang="ko-KR" altLang="en-US" sz="1200" dirty="0" err="1" smtClean="0">
                <a:latin typeface="+mn-ea"/>
              </a:rPr>
              <a:t>https</a:t>
            </a:r>
            <a:r>
              <a:rPr lang="ko-KR" altLang="en-US" sz="1200" dirty="0" smtClean="0">
                <a:latin typeface="+mn-ea"/>
              </a:rPr>
              <a:t>://</a:t>
            </a:r>
            <a:r>
              <a:rPr lang="ko-KR" altLang="en-US" sz="1200" dirty="0" err="1" smtClean="0">
                <a:latin typeface="+mn-ea"/>
              </a:rPr>
              <a:t>github.com</a:t>
            </a:r>
            <a:r>
              <a:rPr lang="ko-KR" altLang="en-US" sz="1200" dirty="0" smtClean="0">
                <a:latin typeface="+mn-ea"/>
              </a:rPr>
              <a:t>/</a:t>
            </a:r>
            <a:r>
              <a:rPr lang="ko-KR" altLang="en-US" sz="1200" dirty="0" err="1" smtClean="0">
                <a:latin typeface="+mn-ea"/>
              </a:rPr>
              <a:t>hoya012</a:t>
            </a:r>
            <a:r>
              <a:rPr lang="ko-KR" altLang="en-US" sz="1200" dirty="0" smtClean="0">
                <a:latin typeface="+mn-ea"/>
              </a:rPr>
              <a:t>/</a:t>
            </a:r>
            <a:r>
              <a:rPr lang="ko-KR" altLang="en-US" sz="1200" dirty="0" err="1" smtClean="0">
                <a:latin typeface="+mn-ea"/>
              </a:rPr>
              <a:t>deep_learning_object_detection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97980" y="5002200"/>
            <a:ext cx="605473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n-ea"/>
              </a:rPr>
              <a:t>2-stage: R-CNN, </a:t>
            </a:r>
            <a:r>
              <a:rPr lang="en-US" altLang="ko-KR" b="1" dirty="0" err="1" smtClean="0">
                <a:latin typeface="+mn-ea"/>
              </a:rPr>
              <a:t>SPP</a:t>
            </a:r>
            <a:r>
              <a:rPr lang="en-US" altLang="ko-KR" b="1" dirty="0" smtClean="0">
                <a:latin typeface="+mn-ea"/>
              </a:rPr>
              <a:t>-NET, Fast R-CNN, Faster R-CNN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n-ea"/>
              </a:rPr>
              <a:t>1-stage: Yolo </a:t>
            </a:r>
            <a:r>
              <a:rPr lang="en-US" altLang="ko-KR" b="1" dirty="0" err="1" smtClean="0">
                <a:latin typeface="+mn-ea"/>
              </a:rPr>
              <a:t>v1,2,3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en-US" altLang="ko-KR" b="1" dirty="0" err="1" smtClean="0">
                <a:latin typeface="+mn-ea"/>
              </a:rPr>
              <a:t>SSD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en-US" altLang="ko-KR" b="1" dirty="0" err="1" smtClean="0">
                <a:latin typeface="+mn-ea"/>
              </a:rPr>
              <a:t>RetinaNet</a:t>
            </a:r>
            <a:endParaRPr lang="ko-KR" altLang="en-US" b="1" dirty="0">
              <a:latin typeface="+mn-ea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11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1886" y="334224"/>
            <a:ext cx="3445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2-stage vs. 1-stage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89" y="1489133"/>
            <a:ext cx="8502315" cy="368813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11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1886" y="334224"/>
            <a:ext cx="3445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2-stage vs. 1-stage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33" y="1408657"/>
            <a:ext cx="8705193" cy="336600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4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4966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Background: </a:t>
            </a:r>
            <a:r>
              <a:rPr lang="en-US" altLang="ko-KR" sz="2800" b="1" dirty="0" err="1" smtClean="0">
                <a:latin typeface="+mn-ea"/>
              </a:rPr>
              <a:t>Metric#1</a:t>
            </a:r>
            <a:r>
              <a:rPr lang="en-US" altLang="ko-KR" sz="2800" b="1" dirty="0" smtClean="0">
                <a:latin typeface="+mn-ea"/>
              </a:rPr>
              <a:t> - </a:t>
            </a:r>
            <a:r>
              <a:rPr lang="en-US" altLang="ko-KR" sz="2800" b="1" dirty="0" err="1" smtClean="0">
                <a:latin typeface="+mn-ea"/>
              </a:rPr>
              <a:t>IoU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16019"/>
          <a:stretch/>
        </p:blipFill>
        <p:spPr>
          <a:xfrm>
            <a:off x="2762044" y="1624538"/>
            <a:ext cx="6151094" cy="21914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15561" y="4583050"/>
            <a:ext cx="614129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[</a:t>
            </a:r>
            <a:r>
              <a:rPr lang="en-US" altLang="ko-KR" b="1" dirty="0" err="1" smtClean="0">
                <a:latin typeface="+mn-ea"/>
              </a:rPr>
              <a:t>IoU</a:t>
            </a:r>
            <a:r>
              <a:rPr lang="en-US" altLang="ko-KR" b="1" dirty="0" smtClean="0">
                <a:latin typeface="+mn-ea"/>
              </a:rPr>
              <a:t> threshold]</a:t>
            </a: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latin typeface="+mn-ea"/>
              </a:rPr>
              <a:t>VOC: 0.5</a:t>
            </a: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latin typeface="+mn-ea"/>
              </a:rPr>
              <a:t>ImageNet: min (0.5, (w*h/((</a:t>
            </a:r>
            <a:r>
              <a:rPr lang="en-US" altLang="ko-KR" b="1" dirty="0" err="1" smtClean="0">
                <a:latin typeface="+mn-ea"/>
              </a:rPr>
              <a:t>w+10</a:t>
            </a:r>
            <a:r>
              <a:rPr lang="en-US" altLang="ko-KR" b="1" dirty="0" smtClean="0">
                <a:latin typeface="+mn-ea"/>
              </a:rPr>
              <a:t>)*(</a:t>
            </a:r>
            <a:r>
              <a:rPr lang="en-US" altLang="ko-KR" b="1" dirty="0" err="1" smtClean="0">
                <a:latin typeface="+mn-ea"/>
              </a:rPr>
              <a:t>h+10</a:t>
            </a:r>
            <a:r>
              <a:rPr lang="en-US" altLang="ko-KR" b="1" dirty="0" smtClean="0">
                <a:latin typeface="+mn-ea"/>
              </a:rPr>
              <a:t>)))</a:t>
            </a: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latin typeface="+mn-ea"/>
              </a:rPr>
              <a:t>MS COCO: </a:t>
            </a:r>
            <a:r>
              <a:rPr lang="en-US" altLang="ko-KR" b="1" dirty="0" err="1">
                <a:latin typeface="+mn-ea"/>
              </a:rPr>
              <a:t>mAP</a:t>
            </a:r>
            <a:r>
              <a:rPr lang="en-US" altLang="ko-KR" b="1" dirty="0">
                <a:latin typeface="+mn-ea"/>
              </a:rPr>
              <a:t>@[.</a:t>
            </a:r>
            <a:r>
              <a:rPr lang="en-US" altLang="ko-KR" b="1" dirty="0" smtClean="0">
                <a:latin typeface="+mn-ea"/>
              </a:rPr>
              <a:t>5 : .05 : .95]</a:t>
            </a:r>
          </a:p>
          <a:p>
            <a:r>
              <a:rPr lang="en-US" altLang="ko-KR" sz="1600" dirty="0" smtClean="0">
                <a:latin typeface="+mn-ea"/>
              </a:rPr>
              <a:t>   average </a:t>
            </a:r>
            <a:r>
              <a:rPr lang="en-US" altLang="ko-KR" sz="1600" dirty="0" err="1">
                <a:latin typeface="+mn-ea"/>
              </a:rPr>
              <a:t>mAP</a:t>
            </a:r>
            <a:r>
              <a:rPr lang="en-US" altLang="ko-KR" sz="1600" dirty="0">
                <a:latin typeface="+mn-ea"/>
              </a:rPr>
              <a:t> over different </a:t>
            </a:r>
            <a:r>
              <a:rPr lang="en-US" altLang="ko-KR" sz="1600" dirty="0" err="1">
                <a:latin typeface="+mn-ea"/>
              </a:rPr>
              <a:t>IoU</a:t>
            </a:r>
            <a:r>
              <a:rPr lang="en-US" altLang="ko-KR" sz="1600" dirty="0">
                <a:latin typeface="+mn-ea"/>
              </a:rPr>
              <a:t> thresholds, from 0.5 to 0.95, 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step </a:t>
            </a:r>
            <a:r>
              <a:rPr lang="en-US" altLang="ko-KR" sz="1600" dirty="0">
                <a:latin typeface="+mn-ea"/>
              </a:rPr>
              <a:t>0.05 (0.5, 0.55, 0.6, 0.65, 0.7, 0.75, 0.8, 0.85, 0.9, 0.95)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026" name="Picture 2" descr="Figure 1: An example of detecting a stop sign in an image. The predicted bounding box is drawn in redÂ while the ground-truth bounding boxÂ is drawn in green. Our goal is to compute the Intersection of Union between these bounding box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4" y="2042444"/>
            <a:ext cx="2563740" cy="19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95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530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Background: </a:t>
            </a:r>
            <a:r>
              <a:rPr lang="en-US" altLang="ko-KR" sz="2800" b="1" dirty="0" err="1" smtClean="0">
                <a:latin typeface="+mn-ea"/>
              </a:rPr>
              <a:t>Metric#2</a:t>
            </a:r>
            <a:r>
              <a:rPr lang="en-US" altLang="ko-KR" sz="2800" b="1" dirty="0" smtClean="0">
                <a:latin typeface="+mn-ea"/>
              </a:rPr>
              <a:t> - </a:t>
            </a:r>
            <a:r>
              <a:rPr lang="en-US" altLang="ko-KR" sz="2800" b="1" dirty="0" err="1" smtClean="0">
                <a:latin typeface="+mn-ea"/>
              </a:rPr>
              <a:t>mAP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1" y="1470426"/>
            <a:ext cx="4286526" cy="24955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820" y="1401965"/>
            <a:ext cx="4241924" cy="2325886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790" y="5047413"/>
            <a:ext cx="2630097" cy="5595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335" y="4661429"/>
            <a:ext cx="2876550" cy="1524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0669" y="5142545"/>
            <a:ext cx="46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07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5176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Background: </a:t>
            </a:r>
            <a:r>
              <a:rPr lang="en-US" altLang="ko-KR" sz="2800" b="1" dirty="0" err="1" smtClean="0">
                <a:latin typeface="+mn-ea"/>
              </a:rPr>
              <a:t>Metric#2</a:t>
            </a:r>
            <a:r>
              <a:rPr lang="en-US" altLang="ko-KR" sz="2800" b="1" dirty="0" smtClean="0">
                <a:latin typeface="+mn-ea"/>
              </a:rPr>
              <a:t> - </a:t>
            </a:r>
            <a:r>
              <a:rPr lang="en-US" altLang="ko-KR" sz="2800" b="1" dirty="0" err="1" smtClean="0">
                <a:latin typeface="+mn-ea"/>
              </a:rPr>
              <a:t>mAP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84" y="918947"/>
            <a:ext cx="7734883" cy="27026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09" y="3560826"/>
            <a:ext cx="7762875" cy="2764773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623" y="5856698"/>
            <a:ext cx="40005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01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</TotalTime>
  <Words>362</Words>
  <Application>Microsoft Office PowerPoint</Application>
  <PresentationFormat>화면 슬라이드 쇼(4:3)</PresentationFormat>
  <Paragraphs>102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상용</dc:creator>
  <cp:lastModifiedBy>정 상용</cp:lastModifiedBy>
  <cp:revision>26</cp:revision>
  <dcterms:created xsi:type="dcterms:W3CDTF">2018-10-30T13:55:48Z</dcterms:created>
  <dcterms:modified xsi:type="dcterms:W3CDTF">2018-11-02T12:32:11Z</dcterms:modified>
</cp:coreProperties>
</file>